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7" r:id="rId12"/>
    <p:sldId id="268" r:id="rId13"/>
    <p:sldId id="269" r:id="rId14"/>
    <p:sldId id="278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244D-2234-4512-A8D1-B0833FFAF36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1E44-4F44-4CE9-BDEC-7F1DB3F631A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Михаил </a:t>
            </a:r>
            <a:r>
              <a:rPr lang="ru-RU" sz="3100" b="1" dirty="0"/>
              <a:t>Тимофеевич </a:t>
            </a:r>
            <a:r>
              <a:rPr lang="ru-RU" sz="3100" b="1" dirty="0" smtClean="0"/>
              <a:t>Калашников</a:t>
            </a:r>
            <a:br>
              <a:rPr lang="ru-RU" sz="3100" b="1" dirty="0" smtClean="0"/>
            </a:br>
            <a:r>
              <a:rPr lang="ru-RU" sz="2700" dirty="0" smtClean="0"/>
              <a:t>10 </a:t>
            </a:r>
            <a:r>
              <a:rPr lang="ru-RU" sz="2700" dirty="0"/>
              <a:t>ноября 1919 </a:t>
            </a:r>
            <a:r>
              <a:rPr lang="en-US" sz="2700" dirty="0"/>
              <a:t>-</a:t>
            </a:r>
            <a:r>
              <a:rPr lang="ru-RU" sz="2700" dirty="0"/>
              <a:t> 23 декабря 2013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675" y="1708058"/>
            <a:ext cx="3072650" cy="431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1942 </a:t>
            </a:r>
            <a:r>
              <a:rPr lang="ru-RU" dirty="0" smtClean="0">
                <a:latin typeface="+mj-lt"/>
              </a:rPr>
              <a:t>году Калашникова принимают на работу в Главное артиллерийское управление Красной армии. 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Здесь </a:t>
            </a:r>
            <a:r>
              <a:rPr lang="ru-RU" dirty="0">
                <a:latin typeface="+mj-lt"/>
              </a:rPr>
              <a:t>в 1944 году он создал опытный образец </a:t>
            </a:r>
            <a:r>
              <a:rPr lang="ru-RU" dirty="0" smtClean="0">
                <a:latin typeface="+mj-lt"/>
              </a:rPr>
              <a:t>самозарядного карабина</a:t>
            </a:r>
            <a:r>
              <a:rPr lang="ru-RU" dirty="0">
                <a:latin typeface="+mj-lt"/>
              </a:rPr>
              <a:t>, который, хотя и не пошёл в серию, частично послужил прототипом для создания автомата.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404664"/>
            <a:ext cx="3644321" cy="54417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75476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+mj-lt"/>
              </a:rPr>
              <a:t>С 1945 года Михаил Калашников начал разработку автоматического оружия под промежуточный патрон 7,62×39 образца 1943 года</a:t>
            </a:r>
            <a:r>
              <a:rPr lang="ru-RU" dirty="0" smtClean="0">
                <a:latin typeface="+mj-lt"/>
              </a:rPr>
              <a:t>. Так было положено начало легендарного АК.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Автомат </a:t>
            </a:r>
            <a:r>
              <a:rPr lang="ru-RU" dirty="0">
                <a:latin typeface="+mj-lt"/>
              </a:rPr>
              <a:t>Калашникова победил в конкурсе 1947 года и был принят на вооружение.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7984" y="980728"/>
            <a:ext cx="4385116" cy="41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03468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В 1948 </a:t>
            </a:r>
            <a:r>
              <a:rPr lang="ru-RU" sz="2400" dirty="0" smtClean="0">
                <a:latin typeface="+mj-lt"/>
              </a:rPr>
              <a:t>году </a:t>
            </a:r>
            <a:r>
              <a:rPr lang="ru-RU" sz="2400" dirty="0">
                <a:latin typeface="+mj-lt"/>
              </a:rPr>
              <a:t>Михаил Калашников был направлен на Ижевский </a:t>
            </a:r>
            <a:r>
              <a:rPr lang="ru-RU" sz="2400" dirty="0" err="1">
                <a:latin typeface="+mj-lt"/>
              </a:rPr>
              <a:t>мотозавод</a:t>
            </a:r>
            <a:r>
              <a:rPr lang="ru-RU" sz="2400" dirty="0">
                <a:latin typeface="+mj-lt"/>
              </a:rPr>
              <a:t> для </a:t>
            </a:r>
            <a:r>
              <a:rPr lang="ru-RU" sz="2400" dirty="0" smtClean="0">
                <a:latin typeface="+mj-lt"/>
              </a:rPr>
              <a:t>организации </a:t>
            </a:r>
            <a:r>
              <a:rPr lang="ru-RU" sz="2400" dirty="0">
                <a:latin typeface="+mj-lt"/>
              </a:rPr>
              <a:t>изготовления первой опытной партии своего автомата «АК».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40594" y="836712"/>
            <a:ext cx="5522095" cy="36724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67944" y="49483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Производство </a:t>
            </a:r>
            <a:r>
              <a:rPr lang="ru-RU" dirty="0">
                <a:latin typeface="+mj-lt"/>
              </a:rPr>
              <a:t>«АК</a:t>
            </a:r>
            <a:r>
              <a:rPr lang="ru-RU" dirty="0" smtClean="0">
                <a:latin typeface="+mj-lt"/>
              </a:rPr>
              <a:t>» сегодня.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Солдат сделал оружие для </a:t>
            </a:r>
            <a:r>
              <a:rPr lang="ru-RU" sz="2800" i="1" dirty="0" smtClean="0"/>
              <a:t>солдата…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«</a:t>
            </a:r>
            <a:r>
              <a:rPr lang="ru-RU" i="1" dirty="0" smtClean="0"/>
              <a:t>Я </a:t>
            </a:r>
            <a:r>
              <a:rPr lang="ru-RU" i="1" dirty="0"/>
              <a:t>сам был рядовым и хорошо знаю трудности, с которыми сталкиваются в солдатской жизни… </a:t>
            </a:r>
            <a:r>
              <a:rPr lang="ru-RU" i="1" dirty="0" smtClean="0"/>
              <a:t>Получилось </a:t>
            </a:r>
            <a:r>
              <a:rPr lang="ru-RU" i="1" dirty="0"/>
              <a:t>простое, надёжное и эффективное оружие. АК работает в любых условиях, безотказно стреляет после того, как побывает в земле, болоте, упадёт с высоты на твёрдую поверхность. Он очень простой, этот автомат. Но хочу сказать, что сделать простое иногда во много раз сложнее, чем </a:t>
            </a:r>
            <a:r>
              <a:rPr lang="ru-RU" i="1" dirty="0" smtClean="0"/>
              <a:t>сложное».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1417639"/>
            <a:ext cx="3709972" cy="49565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География использования «АК» в мире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20" y="1628800"/>
            <a:ext cx="86970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В 1971 году по совокупности </a:t>
            </a:r>
            <a:r>
              <a:rPr lang="ru-RU" dirty="0" err="1">
                <a:latin typeface="+mj-lt"/>
              </a:rPr>
              <a:t>исследовательско</a:t>
            </a:r>
            <a:r>
              <a:rPr lang="ru-RU" dirty="0">
                <a:latin typeface="+mj-lt"/>
              </a:rPr>
              <a:t>-конструкторских работ и изобретений Калашникову присвоена учёная степень доктора технических наук.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Он </a:t>
            </a:r>
            <a:r>
              <a:rPr lang="ru-RU" dirty="0">
                <a:latin typeface="+mj-lt"/>
              </a:rPr>
              <a:t>является академиком 16 различных российских и зарубежных </a:t>
            </a:r>
            <a:r>
              <a:rPr lang="ru-RU" dirty="0" smtClean="0">
                <a:latin typeface="+mj-lt"/>
              </a:rPr>
              <a:t>академий. </a:t>
            </a:r>
            <a:r>
              <a:rPr lang="ru-RU" dirty="0">
                <a:latin typeface="+mj-lt"/>
              </a:rPr>
              <a:t>Имеет 35 авторских свидетельств на изобретения.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1969 году Михаилу Калашникову было присвоено звание полковника,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1994 году звание генерал-майора,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1999 году звание </a:t>
            </a:r>
            <a:r>
              <a:rPr lang="ru-RU" dirty="0" smtClean="0">
                <a:latin typeface="+mj-lt"/>
              </a:rPr>
              <a:t>генерал-лейтенанта.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980728"/>
            <a:ext cx="4259213" cy="4049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1560" y="5445224"/>
            <a:ext cx="8208912" cy="1257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«</a:t>
            </a:r>
            <a:r>
              <a:rPr lang="ru-RU" i="1" dirty="0">
                <a:latin typeface="+mj-lt"/>
              </a:rPr>
              <a:t>Любите и почитайте Историю своей Родины, дорогой нашей России. Не забывайте её героев — и лидеров, и обыкновенных солдат. Память — это дар, который отличает Человека от животного…</a:t>
            </a:r>
            <a:r>
              <a:rPr lang="ru-RU" dirty="0">
                <a:latin typeface="+mj-lt"/>
              </a:rPr>
              <a:t>»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1640" y="245883"/>
            <a:ext cx="6774904" cy="49833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Родился будущий конструктор в селе Курья Алтайского края. </a:t>
            </a:r>
            <a:endParaRPr lang="ru-RU" sz="2400" dirty="0" smtClean="0"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Он </a:t>
            </a:r>
            <a:r>
              <a:rPr lang="ru-RU" sz="2400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был семнадцатым ребёнком в многодетной крестьянской семье, в которой родилось девятнадцать, а выжило восемь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1249" y="836712"/>
            <a:ext cx="3675644" cy="4752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4038600" cy="5711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В 1930 году семья его отца — Тимофея Александровича Калашникова, признанного кулаком, была сослана из Алтайского края в Томскую область, посёлок Нижняя </a:t>
            </a:r>
            <a:r>
              <a:rPr lang="ru-RU" sz="2400" dirty="0" smtClean="0">
                <a:latin typeface="+mj-lt"/>
              </a:rPr>
              <a:t>Моховая. </a:t>
            </a: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Здесь Михаил Калашников закончил 7 классов школы.</a:t>
            </a: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школе увлекался физикой, геометрией  и литературой.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476672"/>
            <a:ext cx="3394472" cy="4525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530120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Поклонный крест на месте бывшего </a:t>
            </a:r>
            <a:r>
              <a:rPr lang="ru-RU" dirty="0" err="1">
                <a:latin typeface="+mj-lt"/>
              </a:rPr>
              <a:t>спецпоселения</a:t>
            </a:r>
            <a:r>
              <a:rPr lang="ru-RU" dirty="0">
                <a:latin typeface="+mj-lt"/>
              </a:rPr>
              <a:t> Нижняя Моховая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39472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Когда Михаилу Калашникову исполнилось 18 лет, он </a:t>
            </a:r>
            <a:r>
              <a:rPr lang="ru-RU" dirty="0">
                <a:latin typeface="+mj-lt"/>
              </a:rPr>
              <a:t>покинул родное село и переехал в Казахстан, где начал работать учётчиком в депо станции Матай Туркестано-Сибирской железной дороги. </a:t>
            </a:r>
            <a:endParaRPr lang="ru-RU" dirty="0" smtClean="0"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1920" y="260648"/>
            <a:ext cx="4951106" cy="3746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8329" y="4365104"/>
            <a:ext cx="451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+mj-lt"/>
              </a:rPr>
              <a:t>Туркестано-сибирская</a:t>
            </a:r>
            <a:r>
              <a:rPr lang="ru-RU" sz="2000" dirty="0" smtClean="0">
                <a:latin typeface="+mj-lt"/>
              </a:rPr>
              <a:t> железная дорога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977128"/>
            <a:ext cx="4038600" cy="514903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Осенью 1938 года </a:t>
            </a:r>
            <a:r>
              <a:rPr lang="ru-RU" sz="2400" dirty="0" smtClean="0">
                <a:latin typeface="+mj-lt"/>
              </a:rPr>
              <a:t>Михаил Калашников был </a:t>
            </a:r>
            <a:r>
              <a:rPr lang="ru-RU" sz="2400" dirty="0">
                <a:latin typeface="+mj-lt"/>
              </a:rPr>
              <a:t>призван в Красную </a:t>
            </a:r>
            <a:r>
              <a:rPr lang="ru-RU" sz="2400" dirty="0" smtClean="0">
                <a:latin typeface="+mj-lt"/>
              </a:rPr>
              <a:t>Армию</a:t>
            </a:r>
            <a:r>
              <a:rPr lang="ru-RU" sz="2400" dirty="0">
                <a:latin typeface="+mj-lt"/>
              </a:rPr>
              <a:t> в Киевский Особый военный округ.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После </a:t>
            </a:r>
            <a:r>
              <a:rPr lang="ru-RU" sz="2400" dirty="0">
                <a:latin typeface="+mj-lt"/>
              </a:rPr>
              <a:t>курса младших командиров получил специальность механика-водителя танка и служил в 12-й танковой дивизии в </a:t>
            </a:r>
            <a:r>
              <a:rPr lang="ru-RU" sz="2400" dirty="0" smtClean="0">
                <a:latin typeface="+mj-lt"/>
              </a:rPr>
              <a:t>Западной Украине.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869346"/>
            <a:ext cx="3600400" cy="5364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В танковой части на Украине Михаил Калашников  впервые проявил </a:t>
            </a:r>
            <a:r>
              <a:rPr lang="ru-RU" dirty="0">
                <a:latin typeface="+mj-lt"/>
              </a:rPr>
              <a:t>свои изобретательские </a:t>
            </a:r>
            <a:r>
              <a:rPr lang="ru-RU" dirty="0" smtClean="0">
                <a:latin typeface="+mj-lt"/>
              </a:rPr>
              <a:t>способности:</a:t>
            </a:r>
          </a:p>
          <a:p>
            <a:r>
              <a:rPr lang="ru-RU" dirty="0" smtClean="0">
                <a:latin typeface="+mj-lt"/>
              </a:rPr>
              <a:t>разработал </a:t>
            </a:r>
            <a:r>
              <a:rPr lang="ru-RU" dirty="0">
                <a:latin typeface="+mj-lt"/>
              </a:rPr>
              <a:t>инерционный счётчик выстрелов из танковой пушки,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приспособление </a:t>
            </a:r>
            <a:r>
              <a:rPr lang="ru-RU" dirty="0">
                <a:latin typeface="+mj-lt"/>
              </a:rPr>
              <a:t>к пистолету ТТ для повышения эффективности стрельбы через щели в башне танка,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счётчик </a:t>
            </a:r>
            <a:r>
              <a:rPr lang="ru-RU" dirty="0">
                <a:latin typeface="+mj-lt"/>
              </a:rPr>
              <a:t>моторесурса </a:t>
            </a:r>
            <a:r>
              <a:rPr lang="ru-RU" dirty="0" smtClean="0">
                <a:latin typeface="+mj-lt"/>
              </a:rPr>
              <a:t>танка.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Прибор </a:t>
            </a:r>
            <a:r>
              <a:rPr lang="ru-RU" dirty="0">
                <a:latin typeface="+mj-lt"/>
              </a:rPr>
              <a:t>учёта моторесурсов танка был первым </a:t>
            </a:r>
            <a:r>
              <a:rPr lang="ru-RU" dirty="0" smtClean="0">
                <a:latin typeface="+mj-lt"/>
              </a:rPr>
              <a:t>изобретением, </a:t>
            </a:r>
            <a:r>
              <a:rPr lang="ru-RU" dirty="0">
                <a:latin typeface="+mj-lt"/>
              </a:rPr>
              <a:t>рекомендованным к серийному производству ещё в 1940 </a:t>
            </a:r>
            <a:r>
              <a:rPr lang="ru-RU" dirty="0" smtClean="0">
                <a:latin typeface="+mj-lt"/>
              </a:rPr>
              <a:t>году. 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Калашников </a:t>
            </a:r>
            <a:r>
              <a:rPr lang="ru-RU" dirty="0">
                <a:latin typeface="+mj-lt"/>
              </a:rPr>
              <a:t>был вызван для доклада </a:t>
            </a:r>
            <a:r>
              <a:rPr lang="ru-RU" dirty="0" smtClean="0">
                <a:latin typeface="+mj-lt"/>
              </a:rPr>
              <a:t>об изобретении к </a:t>
            </a:r>
            <a:r>
              <a:rPr lang="ru-RU" dirty="0">
                <a:latin typeface="+mj-lt"/>
              </a:rPr>
              <a:t>командующему Киевским Особым военным округом генералу армии Георгию Жукову.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После </a:t>
            </a:r>
            <a:r>
              <a:rPr lang="ru-RU" dirty="0">
                <a:latin typeface="+mj-lt"/>
              </a:rPr>
              <a:t>беседы с </a:t>
            </a:r>
            <a:r>
              <a:rPr lang="ru-RU" dirty="0" smtClean="0">
                <a:latin typeface="+mj-lt"/>
              </a:rPr>
              <a:t>командующим направляется </a:t>
            </a:r>
            <a:r>
              <a:rPr lang="ru-RU" dirty="0">
                <a:latin typeface="+mj-lt"/>
              </a:rPr>
              <a:t>в Киевское танковое техническое училище для изготовления опытных образцов, а после завершения испытаний в Москву для сравнительных испытаний и далее на Ленинградский завод имени Ворошилова, для доработки и запуска в серию.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579164"/>
            <a:ext cx="4067334" cy="34979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2092" y="4365104"/>
            <a:ext cx="4391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</a:rPr>
              <a:t>Счетчик выстрелов и счетчик моторесурса танка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Великую Отечественную войну </a:t>
            </a:r>
            <a:r>
              <a:rPr lang="ru-RU" dirty="0" smtClean="0">
                <a:latin typeface="+mj-lt"/>
              </a:rPr>
              <a:t>Михаил Тимофеевич начал </a:t>
            </a:r>
            <a:r>
              <a:rPr lang="ru-RU" dirty="0">
                <a:latin typeface="+mj-lt"/>
              </a:rPr>
              <a:t>в августе 1941 года командиром танка в звании старшего </a:t>
            </a:r>
            <a:r>
              <a:rPr lang="ru-RU" dirty="0" smtClean="0">
                <a:latin typeface="+mj-lt"/>
              </a:rPr>
              <a:t>сержанта. 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октябре </a:t>
            </a:r>
            <a:r>
              <a:rPr lang="ru-RU" dirty="0" smtClean="0">
                <a:latin typeface="+mj-lt"/>
              </a:rPr>
              <a:t>41-го </a:t>
            </a:r>
            <a:r>
              <a:rPr lang="ru-RU" dirty="0" smtClean="0">
                <a:latin typeface="+mj-lt"/>
              </a:rPr>
              <a:t>под</a:t>
            </a:r>
            <a:r>
              <a:rPr lang="ru-RU" dirty="0">
                <a:latin typeface="+mj-lt"/>
              </a:rPr>
              <a:t> Брянском был тяжело ранен.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госпитале </a:t>
            </a:r>
            <a:r>
              <a:rPr lang="ru-RU" dirty="0" smtClean="0">
                <a:latin typeface="+mj-lt"/>
              </a:rPr>
              <a:t>загорелся </a:t>
            </a:r>
            <a:r>
              <a:rPr lang="ru-RU" dirty="0">
                <a:latin typeface="+mj-lt"/>
              </a:rPr>
              <a:t>идеей создания своего образца автоматического оружия.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487" y="404664"/>
            <a:ext cx="3705877" cy="4536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23528" y="4437112"/>
            <a:ext cx="3898776" cy="2203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По направлению докторов был отправлен на реабилитацию в шестимесячный отпуск.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Вернувшись </a:t>
            </a:r>
            <a:r>
              <a:rPr lang="ru-RU" dirty="0">
                <a:latin typeface="+mj-lt"/>
              </a:rPr>
              <a:t>в Матай, с помощью специалистов депо через три месяца создал опытный образец своей первой модели пистолета-пулемёта.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81454" y="188640"/>
            <a:ext cx="6813140" cy="3885618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789140" y="4437112"/>
            <a:ext cx="38987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+mj-lt"/>
              </a:rPr>
              <a:t>Из Матая командирован в Алма-Ату, где в мастерских эвакуированного Московского авиационного института изготовил более совершенный образец своего оружия.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185741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9572"/>
            <a:ext cx="9144000" cy="263842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Пистолет-пулемёт Калашникова в изготовлении сложнее и дороже, чем </a:t>
            </a:r>
            <a:r>
              <a:rPr lang="ru-RU" i="1" dirty="0"/>
              <a:t>ППШ-41</a:t>
            </a:r>
            <a:r>
              <a:rPr lang="ru-RU" i="1" dirty="0" smtClean="0"/>
              <a:t> и </a:t>
            </a:r>
            <a:r>
              <a:rPr lang="ru-RU" i="1" dirty="0"/>
              <a:t>ППС</a:t>
            </a:r>
            <a:r>
              <a:rPr lang="ru-RU" i="1" dirty="0" smtClean="0"/>
              <a:t>, и требует применения дефицитных и медленных </a:t>
            </a:r>
            <a:r>
              <a:rPr lang="ru-RU" i="1" dirty="0"/>
              <a:t>фрезерных</a:t>
            </a:r>
            <a:r>
              <a:rPr lang="ru-RU" i="1" dirty="0" smtClean="0"/>
              <a:t> работ. Поэтому, несмотря на многие подкупающие стороны (малый вес, малая длина, наличие одиночного огня, удачное совмещение переводчика и </a:t>
            </a:r>
            <a:r>
              <a:rPr lang="ru-RU" i="1" dirty="0"/>
              <a:t>предохранителя</a:t>
            </a:r>
            <a:r>
              <a:rPr lang="ru-RU" i="1" dirty="0" smtClean="0"/>
              <a:t>, компактный </a:t>
            </a:r>
            <a:r>
              <a:rPr lang="ru-RU" i="1" dirty="0"/>
              <a:t>шомпол</a:t>
            </a:r>
            <a:r>
              <a:rPr lang="ru-RU" i="1" dirty="0" smtClean="0"/>
              <a:t> и пр.), в настоящем виде своём промышленного интереса не представляет.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dozor\Downloads\icon_1275910884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024958" cy="2789293"/>
          </a:xfrm>
          <a:prstGeom prst="rect">
            <a:avLst/>
          </a:prstGeom>
          <a:noFill/>
        </p:spPr>
      </p:pic>
      <p:pic>
        <p:nvPicPr>
          <p:cNvPr id="7171" name="Picture 3" descr="C:\Users\dozor\Downloads\icon_1275913786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138" y="1500174"/>
            <a:ext cx="4765862" cy="25336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320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Constantia</vt:lpstr>
      <vt:lpstr>Тема Office</vt:lpstr>
      <vt:lpstr> Михаил Тимофеевич Калашников 10 ноября 1919 - 23 декабря 2013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Солдат сделал оружие для солдата…</vt:lpstr>
      <vt:lpstr>География использования «АК» в мире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Тимофеевич Калашников</dc:title>
  <dc:creator>Докшин Антон</dc:creator>
  <cp:lastModifiedBy>Михаил Змеев</cp:lastModifiedBy>
  <cp:revision>22</cp:revision>
  <dcterms:created xsi:type="dcterms:W3CDTF">2018-11-06T18:33:54Z</dcterms:created>
  <dcterms:modified xsi:type="dcterms:W3CDTF">2018-11-11T18:57:23Z</dcterms:modified>
</cp:coreProperties>
</file>